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0"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5" r:id="rId17"/>
    <p:sldId id="273" r:id="rId18"/>
    <p:sldId id="25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3" d="100"/>
          <a:sy n="53" d="100"/>
        </p:scale>
        <p:origin x="1416"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26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06423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8757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6979925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6587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47816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7656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3702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587DA83-5663-4C9C-B9AA-0B40A3DAFF81}" type="datetime1">
              <a:rPr lang="en-US" smtClean="0"/>
              <a:t>2/10/2020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9431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288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1435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1791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7706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265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2/10/2020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394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5938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213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6E202-B606-4609-B914-27C9371A1F6D}" type="datetime1">
              <a:rPr lang="en-US" smtClean="0"/>
              <a:t>2/10/2020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5726016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emographics_of_Toronto_neighbourhoods"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 Id="rId5" Type="http://schemas.openxmlformats.org/officeDocument/2006/relationships/hyperlink" Target="https://en.wikipedia.org/wiki/List_of_Toronto_subway_stations" TargetMode="External"/><Relationship Id="rId4" Type="http://schemas.openxmlformats.org/officeDocument/2006/relationships/hyperlink" Target="http://data.torontopolice.on.ca/datasets?q=crime"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idx="4294967295"/>
          </p:nvPr>
        </p:nvSpPr>
        <p:spPr>
          <a:xfrm>
            <a:off x="5419725" y="1824038"/>
            <a:ext cx="6772275" cy="4051300"/>
          </a:xfrm>
        </p:spPr>
        <p:txBody>
          <a:bodyPr>
            <a:normAutofit/>
          </a:bodyPr>
          <a:lstStyle/>
          <a:p>
            <a:pPr algn="ctr"/>
            <a:r>
              <a:rPr lang="en-US" sz="6000" dirty="0">
                <a:latin typeface="Agency FB" panose="020B0503020202020204" pitchFamily="34" charset="0"/>
                <a:cs typeface="Aldhabi" panose="020B0604020202020204" pitchFamily="2" charset="-78"/>
              </a:rPr>
              <a:t>Choosing The Best </a:t>
            </a:r>
            <a:r>
              <a:rPr lang="en-GB" sz="6000" dirty="0">
                <a:latin typeface="Agency FB" panose="020B0503020202020204" pitchFamily="34" charset="0"/>
                <a:cs typeface="Aldhabi" panose="020B0604020202020204" pitchFamily="2" charset="-78"/>
              </a:rPr>
              <a:t>Neighbourhood</a:t>
            </a:r>
            <a:r>
              <a:rPr lang="en-US" sz="6000" dirty="0">
                <a:latin typeface="Agency FB" panose="020B0503020202020204" pitchFamily="34" charset="0"/>
                <a:cs typeface="Aldhabi" panose="020B0604020202020204" pitchFamily="2" charset="-78"/>
              </a:rPr>
              <a:t> for Nigerian Barbeque Business in Toronto</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2767" y="1"/>
            <a:ext cx="4635315" cy="6857999"/>
          </a:xfrm>
          <a:prstGeom prst="rect">
            <a:avLst/>
          </a:prstGeom>
        </p:spPr>
      </p:pic>
      <p:pic>
        <p:nvPicPr>
          <p:cNvPr id="6" name="Picture 5" descr="A body of water with a city in the background&#10;&#10;Description automatically generated">
            <a:extLst>
              <a:ext uri="{FF2B5EF4-FFF2-40B4-BE49-F238E27FC236}">
                <a16:creationId xmlns:a16="http://schemas.microsoft.com/office/drawing/2014/main" id="{1E837C48-1B72-4DBC-A221-9C5AB79BBDA4}"/>
              </a:ext>
            </a:extLst>
          </p:cNvPr>
          <p:cNvPicPr>
            <a:picLocks noChangeAspect="1"/>
          </p:cNvPicPr>
          <p:nvPr/>
        </p:nvPicPr>
        <p:blipFill rotWithShape="1">
          <a:blip r:embed="rId3">
            <a:extLst>
              <a:ext uri="{28A0092B-C50C-407E-A947-70E740481C1C}">
                <a14:useLocalDpi xmlns:a14="http://schemas.microsoft.com/office/drawing/2010/main" val="0"/>
              </a:ext>
            </a:extLst>
          </a:blip>
          <a:srcRect l="-13523" t="10121" r="66764" b="5423"/>
          <a:stretch/>
        </p:blipFill>
        <p:spPr>
          <a:xfrm>
            <a:off x="-1953491" y="-1"/>
            <a:ext cx="6497947" cy="6858001"/>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945DF3-3598-4650-A30C-964664167035}"/>
              </a:ext>
            </a:extLst>
          </p:cNvPr>
          <p:cNvSpPr txBox="1"/>
          <p:nvPr/>
        </p:nvSpPr>
        <p:spPr>
          <a:xfrm>
            <a:off x="644236" y="976746"/>
            <a:ext cx="9743373" cy="923330"/>
          </a:xfrm>
          <a:prstGeom prst="rect">
            <a:avLst/>
          </a:prstGeom>
          <a:noFill/>
        </p:spPr>
        <p:txBody>
          <a:bodyPr wrap="none" rtlCol="0">
            <a:spAutoFit/>
          </a:bodyPr>
          <a:lstStyle/>
          <a:p>
            <a:r>
              <a:rPr lang="en-GB" dirty="0">
                <a:latin typeface="Modern Love Caps" panose="04070805081001020A01" pitchFamily="82" charset="0"/>
              </a:rPr>
              <a:t>I clean up, drop non-assigned cells and rename cells to ensure consistency . The resulting </a:t>
            </a:r>
            <a:r>
              <a:rPr lang="en-GB" dirty="0" err="1">
                <a:latin typeface="Modern Love Caps" panose="04070805081001020A01" pitchFamily="82" charset="0"/>
              </a:rPr>
              <a:t>dataframe</a:t>
            </a:r>
            <a:r>
              <a:rPr lang="en-GB" dirty="0">
                <a:latin typeface="Modern Love Caps" panose="04070805081001020A01" pitchFamily="82" charset="0"/>
              </a:rPr>
              <a:t> is:</a:t>
            </a:r>
          </a:p>
          <a:p>
            <a:endParaRPr lang="en-GB" dirty="0"/>
          </a:p>
          <a:p>
            <a:endParaRPr lang="en-NG" dirty="0"/>
          </a:p>
        </p:txBody>
      </p:sp>
      <p:pic>
        <p:nvPicPr>
          <p:cNvPr id="3" name="Picture 2">
            <a:extLst>
              <a:ext uri="{FF2B5EF4-FFF2-40B4-BE49-F238E27FC236}">
                <a16:creationId xmlns:a16="http://schemas.microsoft.com/office/drawing/2014/main" id="{6D55E4B9-0CAE-4E5F-A112-D70547FF5E69}"/>
              </a:ext>
            </a:extLst>
          </p:cNvPr>
          <p:cNvPicPr>
            <a:picLocks noChangeAspect="1"/>
          </p:cNvPicPr>
          <p:nvPr/>
        </p:nvPicPr>
        <p:blipFill rotWithShape="1">
          <a:blip r:embed="rId2"/>
          <a:srcRect t="30716" r="44582" b="37588"/>
          <a:stretch/>
        </p:blipFill>
        <p:spPr>
          <a:xfrm>
            <a:off x="634839" y="1900076"/>
            <a:ext cx="10922322" cy="3512126"/>
          </a:xfrm>
          <a:prstGeom prst="rect">
            <a:avLst/>
          </a:prstGeom>
        </p:spPr>
      </p:pic>
    </p:spTree>
    <p:extLst>
      <p:ext uri="{BB962C8B-B14F-4D97-AF65-F5344CB8AC3E}">
        <p14:creationId xmlns:p14="http://schemas.microsoft.com/office/powerpoint/2010/main" val="1464124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F98B8-9230-4DFB-9E51-F5134F952349}"/>
              </a:ext>
            </a:extLst>
          </p:cNvPr>
          <p:cNvSpPr txBox="1"/>
          <p:nvPr/>
        </p:nvSpPr>
        <p:spPr>
          <a:xfrm>
            <a:off x="1080655" y="1059872"/>
            <a:ext cx="8082662" cy="2031325"/>
          </a:xfrm>
          <a:prstGeom prst="rect">
            <a:avLst/>
          </a:prstGeom>
          <a:noFill/>
        </p:spPr>
        <p:txBody>
          <a:bodyPr wrap="none" rtlCol="0">
            <a:spAutoFit/>
          </a:bodyPr>
          <a:lstStyle/>
          <a:p>
            <a:r>
              <a:rPr lang="en-GB" dirty="0">
                <a:latin typeface="Modern Love Caps" panose="04070805081001020A01" pitchFamily="82" charset="0"/>
              </a:rPr>
              <a:t>Income Data:</a:t>
            </a:r>
          </a:p>
          <a:p>
            <a:endParaRPr lang="en-GB" dirty="0">
              <a:latin typeface="Modern Love Caps" panose="04070805081001020A01" pitchFamily="82" charset="0"/>
            </a:endParaRPr>
          </a:p>
          <a:p>
            <a:r>
              <a:rPr lang="en-GB" dirty="0">
                <a:latin typeface="Modern Love Caps" panose="04070805081001020A01" pitchFamily="82" charset="0"/>
              </a:rPr>
              <a:t>We scrape  'https://en.wikipedia.org/wiki/</a:t>
            </a:r>
            <a:r>
              <a:rPr lang="en-GB" dirty="0" err="1">
                <a:latin typeface="Modern Love Caps" panose="04070805081001020A01" pitchFamily="82" charset="0"/>
              </a:rPr>
              <a:t>Demographics_of_Toronto_neighbourhoods</a:t>
            </a:r>
            <a:r>
              <a:rPr lang="en-GB" dirty="0">
                <a:latin typeface="Modern Love Caps" panose="04070805081001020A01" pitchFamily="82" charset="0"/>
              </a:rPr>
              <a:t>’</a:t>
            </a:r>
          </a:p>
          <a:p>
            <a:endParaRPr lang="en-GB" dirty="0">
              <a:latin typeface="Modern Love Caps" panose="04070805081001020A01" pitchFamily="82" charset="0"/>
            </a:endParaRPr>
          </a:p>
          <a:p>
            <a:r>
              <a:rPr lang="en-GB" dirty="0">
                <a:latin typeface="Modern Love Caps" panose="04070805081001020A01" pitchFamily="82" charset="0"/>
              </a:rPr>
              <a:t>After cleaning and sorting we have :</a:t>
            </a:r>
          </a:p>
          <a:p>
            <a:endParaRPr lang="en-GB" dirty="0"/>
          </a:p>
          <a:p>
            <a:endParaRPr lang="en-NG" dirty="0"/>
          </a:p>
        </p:txBody>
      </p:sp>
      <p:pic>
        <p:nvPicPr>
          <p:cNvPr id="4" name="Picture 3">
            <a:extLst>
              <a:ext uri="{FF2B5EF4-FFF2-40B4-BE49-F238E27FC236}">
                <a16:creationId xmlns:a16="http://schemas.microsoft.com/office/drawing/2014/main" id="{2CA3A835-7013-40A2-9C48-8DEDE70D7FA0}"/>
              </a:ext>
            </a:extLst>
          </p:cNvPr>
          <p:cNvPicPr/>
          <p:nvPr/>
        </p:nvPicPr>
        <p:blipFill rotWithShape="1">
          <a:blip r:embed="rId2"/>
          <a:srcRect l="7094" t="31299" r="50000" b="17756"/>
          <a:stretch/>
        </p:blipFill>
        <p:spPr>
          <a:xfrm>
            <a:off x="1683328" y="2535381"/>
            <a:ext cx="8333509" cy="4031673"/>
          </a:xfrm>
          <a:prstGeom prst="rect">
            <a:avLst/>
          </a:prstGeom>
        </p:spPr>
      </p:pic>
    </p:spTree>
    <p:extLst>
      <p:ext uri="{BB962C8B-B14F-4D97-AF65-F5344CB8AC3E}">
        <p14:creationId xmlns:p14="http://schemas.microsoft.com/office/powerpoint/2010/main" val="61607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C03A52-7C41-4674-ACA3-107693A66D40}"/>
              </a:ext>
            </a:extLst>
          </p:cNvPr>
          <p:cNvSpPr txBox="1"/>
          <p:nvPr/>
        </p:nvSpPr>
        <p:spPr>
          <a:xfrm>
            <a:off x="457200" y="685800"/>
            <a:ext cx="10397911" cy="1200329"/>
          </a:xfrm>
          <a:prstGeom prst="rect">
            <a:avLst/>
          </a:prstGeom>
          <a:noFill/>
        </p:spPr>
        <p:txBody>
          <a:bodyPr wrap="none" rtlCol="0">
            <a:spAutoFit/>
          </a:bodyPr>
          <a:lstStyle/>
          <a:p>
            <a:r>
              <a:rPr lang="en-GB" dirty="0"/>
              <a:t>Crime Data</a:t>
            </a:r>
          </a:p>
          <a:p>
            <a:r>
              <a:rPr lang="en-GB" dirty="0"/>
              <a:t>We import csv . Originally extracted from data.torontopolice.ca,  it was cleaned and sorted then uploaded </a:t>
            </a:r>
          </a:p>
          <a:p>
            <a:r>
              <a:rPr lang="en-GB" dirty="0"/>
              <a:t>On a website .  Resulting </a:t>
            </a:r>
            <a:r>
              <a:rPr lang="en-GB" dirty="0" err="1"/>
              <a:t>Dataframe</a:t>
            </a:r>
            <a:r>
              <a:rPr lang="en-GB" dirty="0"/>
              <a:t>:</a:t>
            </a:r>
          </a:p>
          <a:p>
            <a:endParaRPr lang="en-GB" dirty="0"/>
          </a:p>
        </p:txBody>
      </p:sp>
      <p:pic>
        <p:nvPicPr>
          <p:cNvPr id="3" name="Picture 2">
            <a:extLst>
              <a:ext uri="{FF2B5EF4-FFF2-40B4-BE49-F238E27FC236}">
                <a16:creationId xmlns:a16="http://schemas.microsoft.com/office/drawing/2014/main" id="{F8C06231-E58C-4342-8FD5-641C81B22950}"/>
              </a:ext>
            </a:extLst>
          </p:cNvPr>
          <p:cNvPicPr/>
          <p:nvPr/>
        </p:nvPicPr>
        <p:blipFill rotWithShape="1">
          <a:blip r:embed="rId2"/>
          <a:srcRect l="5280" t="25496" r="50000" b="18401"/>
          <a:stretch/>
        </p:blipFill>
        <p:spPr>
          <a:xfrm>
            <a:off x="935182" y="1886129"/>
            <a:ext cx="8811491" cy="4556235"/>
          </a:xfrm>
          <a:prstGeom prst="rect">
            <a:avLst/>
          </a:prstGeom>
        </p:spPr>
      </p:pic>
    </p:spTree>
    <p:extLst>
      <p:ext uri="{BB962C8B-B14F-4D97-AF65-F5344CB8AC3E}">
        <p14:creationId xmlns:p14="http://schemas.microsoft.com/office/powerpoint/2010/main" val="2375585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160CD-6E2E-4C5D-9942-C7162EFACB92}"/>
              </a:ext>
            </a:extLst>
          </p:cNvPr>
          <p:cNvSpPr txBox="1"/>
          <p:nvPr/>
        </p:nvSpPr>
        <p:spPr>
          <a:xfrm>
            <a:off x="3075710" y="665018"/>
            <a:ext cx="5127942" cy="369332"/>
          </a:xfrm>
          <a:prstGeom prst="rect">
            <a:avLst/>
          </a:prstGeom>
          <a:noFill/>
        </p:spPr>
        <p:txBody>
          <a:bodyPr wrap="none" rtlCol="0">
            <a:spAutoFit/>
          </a:bodyPr>
          <a:lstStyle/>
          <a:p>
            <a:r>
              <a:rPr lang="en-GB" dirty="0">
                <a:latin typeface="Modern Love Caps" panose="04070805081001020A01" pitchFamily="82" charset="0"/>
              </a:rPr>
              <a:t>Visualization of Toronto and Toronto Metro Stations</a:t>
            </a:r>
            <a:endParaRPr lang="en-NG" dirty="0">
              <a:latin typeface="Modern Love Caps" panose="04070805081001020A01" pitchFamily="82" charset="0"/>
            </a:endParaRPr>
          </a:p>
        </p:txBody>
      </p:sp>
      <p:pic>
        <p:nvPicPr>
          <p:cNvPr id="3" name="Picture 2">
            <a:extLst>
              <a:ext uri="{FF2B5EF4-FFF2-40B4-BE49-F238E27FC236}">
                <a16:creationId xmlns:a16="http://schemas.microsoft.com/office/drawing/2014/main" id="{71ED54D4-74AE-4AC9-9309-9D03BC7A192A}"/>
              </a:ext>
            </a:extLst>
          </p:cNvPr>
          <p:cNvPicPr/>
          <p:nvPr/>
        </p:nvPicPr>
        <p:blipFill rotWithShape="1">
          <a:blip r:embed="rId2"/>
          <a:srcRect l="16772" t="32589" r="17353" b="10662"/>
          <a:stretch/>
        </p:blipFill>
        <p:spPr>
          <a:xfrm>
            <a:off x="0" y="2140528"/>
            <a:ext cx="6213763" cy="3574472"/>
          </a:xfrm>
          <a:prstGeom prst="rect">
            <a:avLst/>
          </a:prstGeom>
        </p:spPr>
      </p:pic>
      <p:pic>
        <p:nvPicPr>
          <p:cNvPr id="4" name="Picture 3">
            <a:extLst>
              <a:ext uri="{FF2B5EF4-FFF2-40B4-BE49-F238E27FC236}">
                <a16:creationId xmlns:a16="http://schemas.microsoft.com/office/drawing/2014/main" id="{F1C2EF00-584C-48B5-B06C-673417F4A5DA}"/>
              </a:ext>
            </a:extLst>
          </p:cNvPr>
          <p:cNvPicPr/>
          <p:nvPr/>
        </p:nvPicPr>
        <p:blipFill rotWithShape="1">
          <a:blip r:embed="rId3"/>
          <a:srcRect l="16521" t="32588" r="10531" b="10018"/>
          <a:stretch/>
        </p:blipFill>
        <p:spPr>
          <a:xfrm>
            <a:off x="6213763" y="2140528"/>
            <a:ext cx="5978237" cy="3574472"/>
          </a:xfrm>
          <a:prstGeom prst="rect">
            <a:avLst/>
          </a:prstGeom>
        </p:spPr>
      </p:pic>
    </p:spTree>
    <p:extLst>
      <p:ext uri="{BB962C8B-B14F-4D97-AF65-F5344CB8AC3E}">
        <p14:creationId xmlns:p14="http://schemas.microsoft.com/office/powerpoint/2010/main" val="286372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71E0F5-83B2-4BC9-9782-6A554B947D02}"/>
              </a:ext>
            </a:extLst>
          </p:cNvPr>
          <p:cNvSpPr txBox="1"/>
          <p:nvPr/>
        </p:nvSpPr>
        <p:spPr>
          <a:xfrm>
            <a:off x="2119745" y="789709"/>
            <a:ext cx="6830716" cy="923330"/>
          </a:xfrm>
          <a:prstGeom prst="rect">
            <a:avLst/>
          </a:prstGeom>
          <a:noFill/>
        </p:spPr>
        <p:txBody>
          <a:bodyPr wrap="none" rtlCol="0">
            <a:spAutoFit/>
          </a:bodyPr>
          <a:lstStyle/>
          <a:p>
            <a:r>
              <a:rPr lang="en-GB" dirty="0">
                <a:latin typeface="Modern Love Caps" panose="04070805081001020A01" pitchFamily="82" charset="0"/>
              </a:rPr>
              <a:t>USING FOURSQUARE, WE OBTAIN VENUE RESULTS AND PERFORM K-MEANS</a:t>
            </a:r>
          </a:p>
          <a:p>
            <a:r>
              <a:rPr lang="en-GB" dirty="0">
                <a:latin typeface="Modern Love Caps" panose="04070805081001020A01" pitchFamily="82" charset="0"/>
              </a:rPr>
              <a:t>Cluster visualisation below where k=5</a:t>
            </a:r>
          </a:p>
          <a:p>
            <a:endParaRPr lang="en-NG" dirty="0"/>
          </a:p>
        </p:txBody>
      </p:sp>
      <p:pic>
        <p:nvPicPr>
          <p:cNvPr id="3" name="Picture 2">
            <a:extLst>
              <a:ext uri="{FF2B5EF4-FFF2-40B4-BE49-F238E27FC236}">
                <a16:creationId xmlns:a16="http://schemas.microsoft.com/office/drawing/2014/main" id="{02C2B168-F999-412A-8B34-633561691A60}"/>
              </a:ext>
            </a:extLst>
          </p:cNvPr>
          <p:cNvPicPr/>
          <p:nvPr/>
        </p:nvPicPr>
        <p:blipFill rotWithShape="1">
          <a:blip r:embed="rId2"/>
          <a:srcRect l="15796" t="20981" r="10961" b="10018"/>
          <a:stretch/>
        </p:blipFill>
        <p:spPr>
          <a:xfrm>
            <a:off x="1787236" y="1496291"/>
            <a:ext cx="9247909" cy="4821382"/>
          </a:xfrm>
          <a:prstGeom prst="rect">
            <a:avLst/>
          </a:prstGeom>
        </p:spPr>
      </p:pic>
    </p:spTree>
    <p:extLst>
      <p:ext uri="{BB962C8B-B14F-4D97-AF65-F5344CB8AC3E}">
        <p14:creationId xmlns:p14="http://schemas.microsoft.com/office/powerpoint/2010/main" val="91748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BBE98F-B9B2-4A54-A462-05A84CC9B518}"/>
              </a:ext>
            </a:extLst>
          </p:cNvPr>
          <p:cNvSpPr txBox="1"/>
          <p:nvPr/>
        </p:nvSpPr>
        <p:spPr>
          <a:xfrm>
            <a:off x="1246909" y="831273"/>
            <a:ext cx="8937062" cy="646331"/>
          </a:xfrm>
          <a:prstGeom prst="rect">
            <a:avLst/>
          </a:prstGeom>
          <a:noFill/>
        </p:spPr>
        <p:txBody>
          <a:bodyPr wrap="none" rtlCol="0">
            <a:spAutoFit/>
          </a:bodyPr>
          <a:lstStyle/>
          <a:p>
            <a:r>
              <a:rPr lang="en-GB" dirty="0">
                <a:latin typeface="Modern Love Caps" panose="04070805081001020A01" pitchFamily="82" charset="0"/>
              </a:rPr>
              <a:t>A snapshot of cluster 3 which is our where our preferred neighbourhood is likely to come from:</a:t>
            </a:r>
          </a:p>
          <a:p>
            <a:endParaRPr lang="en-NG" dirty="0"/>
          </a:p>
        </p:txBody>
      </p:sp>
      <p:pic>
        <p:nvPicPr>
          <p:cNvPr id="3" name="Picture 2">
            <a:extLst>
              <a:ext uri="{FF2B5EF4-FFF2-40B4-BE49-F238E27FC236}">
                <a16:creationId xmlns:a16="http://schemas.microsoft.com/office/drawing/2014/main" id="{D0F42FE2-0C5B-4FBC-9623-F7BFA3C8EF50}"/>
              </a:ext>
            </a:extLst>
          </p:cNvPr>
          <p:cNvPicPr>
            <a:picLocks noChangeAspect="1"/>
          </p:cNvPicPr>
          <p:nvPr/>
        </p:nvPicPr>
        <p:blipFill rotWithShape="1">
          <a:blip r:embed="rId2"/>
          <a:srcRect l="2727" t="34841" r="3010" b="12103"/>
          <a:stretch/>
        </p:blipFill>
        <p:spPr>
          <a:xfrm>
            <a:off x="349827" y="1610591"/>
            <a:ext cx="11492346" cy="3636818"/>
          </a:xfrm>
          <a:prstGeom prst="rect">
            <a:avLst/>
          </a:prstGeom>
        </p:spPr>
      </p:pic>
    </p:spTree>
    <p:extLst>
      <p:ext uri="{BB962C8B-B14F-4D97-AF65-F5344CB8AC3E}">
        <p14:creationId xmlns:p14="http://schemas.microsoft.com/office/powerpoint/2010/main" val="1581593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83AE3-705F-44E9-A443-5F87E092EF69}"/>
              </a:ext>
            </a:extLst>
          </p:cNvPr>
          <p:cNvSpPr txBox="1"/>
          <p:nvPr/>
        </p:nvSpPr>
        <p:spPr>
          <a:xfrm>
            <a:off x="440765" y="706583"/>
            <a:ext cx="10772501" cy="5355312"/>
          </a:xfrm>
          <a:prstGeom prst="rect">
            <a:avLst/>
          </a:prstGeom>
          <a:noFill/>
        </p:spPr>
        <p:txBody>
          <a:bodyPr wrap="none" rtlCol="0">
            <a:spAutoFit/>
          </a:bodyPr>
          <a:lstStyle/>
          <a:p>
            <a:r>
              <a:rPr lang="en-GB" dirty="0">
                <a:latin typeface="Modern Love Caps" panose="04070805081001020A01" pitchFamily="82" charset="0"/>
              </a:rPr>
              <a:t>BY narrowing down on the neighbourhoods which satisfy our conditions and also fit the likely  clusters, we came to:</a:t>
            </a:r>
          </a:p>
          <a:p>
            <a:endParaRPr lang="en-GB" dirty="0">
              <a:latin typeface="Modern Love Caps" panose="04070805081001020A01" pitchFamily="82" charset="0"/>
            </a:endParaRPr>
          </a:p>
          <a:p>
            <a:r>
              <a:rPr lang="en-GB" dirty="0">
                <a:latin typeface="Modern Love Caps" panose="04070805081001020A01" pitchFamily="82" charset="0"/>
              </a:rPr>
              <a:t>Lawrence Park</a:t>
            </a:r>
            <a:endParaRPr lang="en-NG" dirty="0">
              <a:latin typeface="Modern Love Caps" panose="04070805081001020A01" pitchFamily="82" charset="0"/>
            </a:endParaRPr>
          </a:p>
          <a:p>
            <a:r>
              <a:rPr lang="en-GB" dirty="0">
                <a:latin typeface="Modern Love Caps" panose="04070805081001020A01" pitchFamily="82" charset="0"/>
              </a:rPr>
              <a:t>Rosedale</a:t>
            </a:r>
            <a:endParaRPr lang="en-NG" dirty="0">
              <a:latin typeface="Modern Love Caps" panose="04070805081001020A01" pitchFamily="82" charset="0"/>
            </a:endParaRPr>
          </a:p>
          <a:p>
            <a:r>
              <a:rPr lang="en-GB" dirty="0" err="1">
                <a:latin typeface="Modern Love Caps" panose="04070805081001020A01" pitchFamily="82" charset="0"/>
              </a:rPr>
              <a:t>Parkwoods</a:t>
            </a:r>
            <a:endParaRPr lang="en-NG" dirty="0">
              <a:latin typeface="Modern Love Caps" panose="04070805081001020A01" pitchFamily="82" charset="0"/>
            </a:endParaRPr>
          </a:p>
          <a:p>
            <a:r>
              <a:rPr lang="en-GB" dirty="0">
                <a:latin typeface="Modern Love Caps" panose="04070805081001020A01" pitchFamily="82" charset="0"/>
              </a:rPr>
              <a:t>Willowdale West</a:t>
            </a:r>
            <a:endParaRPr lang="en-NG" dirty="0">
              <a:latin typeface="Modern Love Caps" panose="04070805081001020A01" pitchFamily="82" charset="0"/>
            </a:endParaRPr>
          </a:p>
          <a:p>
            <a:r>
              <a:rPr lang="en-GB" dirty="0">
                <a:latin typeface="Modern Love Caps" panose="04070805081001020A01" pitchFamily="82" charset="0"/>
              </a:rPr>
              <a:t>Riverdale West</a:t>
            </a:r>
            <a:endParaRPr lang="en-NG" dirty="0">
              <a:latin typeface="Modern Love Caps" panose="04070805081001020A01" pitchFamily="82" charset="0"/>
            </a:endParaRPr>
          </a:p>
          <a:p>
            <a:r>
              <a:rPr lang="en-GB" dirty="0">
                <a:latin typeface="Modern Love Caps" panose="04070805081001020A01" pitchFamily="82" charset="0"/>
              </a:rPr>
              <a:t>Mimico</a:t>
            </a:r>
            <a:endParaRPr lang="en-NG" dirty="0">
              <a:latin typeface="Modern Love Caps" panose="04070805081001020A01" pitchFamily="82" charset="0"/>
            </a:endParaRPr>
          </a:p>
          <a:p>
            <a:endParaRPr lang="en-GB" dirty="0">
              <a:latin typeface="Modern Love Caps" panose="04070805081001020A01" pitchFamily="82" charset="0"/>
            </a:endParaRPr>
          </a:p>
          <a:p>
            <a:r>
              <a:rPr lang="en-GB" dirty="0">
                <a:latin typeface="Modern Love Caps" panose="04070805081001020A01" pitchFamily="82" charset="0"/>
              </a:rPr>
              <a:t>On further observation,, we narrow down to three and have more specific results, I look closely and see that:</a:t>
            </a:r>
          </a:p>
          <a:p>
            <a:endParaRPr lang="en-NG" dirty="0">
              <a:latin typeface="Modern Love Caps" panose="04070805081001020A01" pitchFamily="82" charset="0"/>
            </a:endParaRPr>
          </a:p>
          <a:p>
            <a:r>
              <a:rPr lang="en-GB" dirty="0">
                <a:latin typeface="Modern Love Caps" panose="04070805081001020A01" pitchFamily="82" charset="0"/>
              </a:rPr>
              <a:t> 1.</a:t>
            </a:r>
            <a:r>
              <a:rPr lang="en-GB" b="1" dirty="0">
                <a:solidFill>
                  <a:srgbClr val="FF0000"/>
                </a:solidFill>
                <a:latin typeface="Modern Love Caps" panose="04070805081001020A01" pitchFamily="82" charset="0"/>
              </a:rPr>
              <a:t>Lawrence Park </a:t>
            </a:r>
            <a:r>
              <a:rPr lang="en-GB" dirty="0">
                <a:latin typeface="Modern Love Caps" panose="04070805081001020A01" pitchFamily="82" charset="0"/>
              </a:rPr>
              <a:t>satisfies all the three requirements and is close to a college. </a:t>
            </a:r>
          </a:p>
          <a:p>
            <a:r>
              <a:rPr lang="en-GB" dirty="0">
                <a:latin typeface="Modern Love Caps" panose="04070805081001020A01" pitchFamily="82" charset="0"/>
              </a:rPr>
              <a:t>	This will attract young adults who have an active nightlife.</a:t>
            </a:r>
            <a:endParaRPr lang="en-NG" dirty="0">
              <a:latin typeface="Modern Love Caps" panose="04070805081001020A01" pitchFamily="82" charset="0"/>
            </a:endParaRPr>
          </a:p>
          <a:p>
            <a:r>
              <a:rPr lang="en-GB" dirty="0">
                <a:latin typeface="Modern Love Caps" panose="04070805081001020A01" pitchFamily="82" charset="0"/>
              </a:rPr>
              <a:t>2</a:t>
            </a:r>
            <a:r>
              <a:rPr lang="en-GB" b="1" dirty="0">
                <a:solidFill>
                  <a:srgbClr val="FF0000"/>
                </a:solidFill>
                <a:latin typeface="Modern Love Caps" panose="04070805081001020A01" pitchFamily="82" charset="0"/>
              </a:rPr>
              <a:t>. Willowdale West </a:t>
            </a:r>
            <a:r>
              <a:rPr lang="en-GB" dirty="0">
                <a:latin typeface="Modern Love Caps" panose="04070805081001020A01" pitchFamily="82" charset="0"/>
              </a:rPr>
              <a:t>is also a good idea as it satisfies the requirements.</a:t>
            </a:r>
          </a:p>
          <a:p>
            <a:endParaRPr lang="en-NG" dirty="0">
              <a:latin typeface="Modern Love Caps" panose="04070805081001020A01" pitchFamily="82" charset="0"/>
            </a:endParaRPr>
          </a:p>
          <a:p>
            <a:r>
              <a:rPr lang="en-GB" dirty="0">
                <a:latin typeface="Modern Love Caps" panose="04070805081001020A01" pitchFamily="82" charset="0"/>
              </a:rPr>
              <a:t>3. The third option will be </a:t>
            </a:r>
            <a:r>
              <a:rPr lang="en-GB" b="1" dirty="0" err="1">
                <a:solidFill>
                  <a:srgbClr val="FF0000"/>
                </a:solidFill>
                <a:latin typeface="Modern Love Caps" panose="04070805081001020A01" pitchFamily="82" charset="0"/>
              </a:rPr>
              <a:t>Parkwoods</a:t>
            </a:r>
            <a:r>
              <a:rPr lang="en-GB" dirty="0">
                <a:latin typeface="Modern Love Caps" panose="04070805081001020A01" pitchFamily="82" charset="0"/>
              </a:rPr>
              <a:t>, which also satisfies the requirement of safety and income. </a:t>
            </a:r>
          </a:p>
          <a:p>
            <a:r>
              <a:rPr lang="en-GB" dirty="0">
                <a:latin typeface="Modern Love Caps" panose="04070805081001020A01" pitchFamily="82" charset="0"/>
              </a:rPr>
              <a:t>Further search reveals there are many immigrants.</a:t>
            </a:r>
            <a:endParaRPr lang="en-NG" dirty="0">
              <a:latin typeface="Modern Love Caps" panose="04070805081001020A01" pitchFamily="82" charset="0"/>
            </a:endParaRPr>
          </a:p>
          <a:p>
            <a:endParaRPr lang="en-GB" dirty="0">
              <a:latin typeface="Modern Love Caps" panose="04070805081001020A01" pitchFamily="82" charset="0"/>
            </a:endParaRPr>
          </a:p>
          <a:p>
            <a:endParaRPr lang="en-NG" dirty="0"/>
          </a:p>
        </p:txBody>
      </p:sp>
    </p:spTree>
    <p:extLst>
      <p:ext uri="{BB962C8B-B14F-4D97-AF65-F5344CB8AC3E}">
        <p14:creationId xmlns:p14="http://schemas.microsoft.com/office/powerpoint/2010/main" val="816831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450404-CCF8-431D-A72F-4DA90B7E1092}"/>
              </a:ext>
            </a:extLst>
          </p:cNvPr>
          <p:cNvSpPr txBox="1"/>
          <p:nvPr/>
        </p:nvSpPr>
        <p:spPr>
          <a:xfrm>
            <a:off x="3740727" y="1039091"/>
            <a:ext cx="1420582" cy="646331"/>
          </a:xfrm>
          <a:prstGeom prst="rect">
            <a:avLst/>
          </a:prstGeom>
          <a:noFill/>
        </p:spPr>
        <p:txBody>
          <a:bodyPr wrap="none" rtlCol="0">
            <a:spAutoFit/>
          </a:bodyPr>
          <a:lstStyle/>
          <a:p>
            <a:r>
              <a:rPr lang="en-GB" dirty="0">
                <a:latin typeface="Modern Love Caps" panose="04070805081001020A01" pitchFamily="82" charset="0"/>
              </a:rPr>
              <a:t>CONCLUSIONS</a:t>
            </a:r>
          </a:p>
          <a:p>
            <a:endParaRPr lang="en-NG" dirty="0"/>
          </a:p>
        </p:txBody>
      </p:sp>
      <p:sp>
        <p:nvSpPr>
          <p:cNvPr id="3" name="TextBox 2">
            <a:extLst>
              <a:ext uri="{FF2B5EF4-FFF2-40B4-BE49-F238E27FC236}">
                <a16:creationId xmlns:a16="http://schemas.microsoft.com/office/drawing/2014/main" id="{0559CF75-CC3B-4A34-A12F-BBBA25052B45}"/>
              </a:ext>
            </a:extLst>
          </p:cNvPr>
          <p:cNvSpPr txBox="1"/>
          <p:nvPr/>
        </p:nvSpPr>
        <p:spPr>
          <a:xfrm>
            <a:off x="644236" y="2015836"/>
            <a:ext cx="10515851" cy="2862322"/>
          </a:xfrm>
          <a:prstGeom prst="rect">
            <a:avLst/>
          </a:prstGeom>
          <a:noFill/>
        </p:spPr>
        <p:txBody>
          <a:bodyPr wrap="square" rtlCol="0">
            <a:spAutoFit/>
          </a:bodyPr>
          <a:lstStyle/>
          <a:p>
            <a:r>
              <a:rPr lang="en-GB" sz="2000" dirty="0">
                <a:latin typeface="Modern Love Caps" panose="04070805081001020A01" pitchFamily="82" charset="0"/>
              </a:rPr>
              <a:t>Choosing a good neighbourhood usually depends on more than one factor. In most cases, it is usually a healthy combination of important factors.</a:t>
            </a:r>
          </a:p>
          <a:p>
            <a:endParaRPr lang="en-GB" sz="2000" dirty="0">
              <a:latin typeface="Modern Love Caps" panose="04070805081001020A01" pitchFamily="82" charset="0"/>
            </a:endParaRPr>
          </a:p>
          <a:p>
            <a:r>
              <a:rPr lang="en-GB" sz="2000" dirty="0">
                <a:latin typeface="Modern Love Caps" panose="04070805081001020A01" pitchFamily="82" charset="0"/>
              </a:rPr>
              <a:t>For this task, while safety and pricing were major factors, it would have been counter productive to choose based on these two factors alone.  The use of foursquare data and the venues provided gave us a more descriptive view of these neighbourhoods and we are able to make a more robust decision.</a:t>
            </a:r>
          </a:p>
          <a:p>
            <a:endParaRPr lang="en-GB" sz="2000" dirty="0">
              <a:latin typeface="Modern Love Caps" panose="04070805081001020A01" pitchFamily="82" charset="0"/>
            </a:endParaRPr>
          </a:p>
          <a:p>
            <a:r>
              <a:rPr lang="en-GB" sz="2000" dirty="0">
                <a:latin typeface="Modern Love Caps" panose="04070805081001020A01" pitchFamily="82" charset="0"/>
              </a:rPr>
              <a:t>Such tasks show the important of Data Science as it enables fact-based decision-making, even if it means coming to the same assumption.</a:t>
            </a:r>
            <a:endParaRPr lang="en-NG" sz="2000" dirty="0">
              <a:latin typeface="Modern Love Caps" panose="04070805081001020A01" pitchFamily="82" charset="0"/>
            </a:endParaRPr>
          </a:p>
        </p:txBody>
      </p:sp>
    </p:spTree>
    <p:extLst>
      <p:ext uri="{BB962C8B-B14F-4D97-AF65-F5344CB8AC3E}">
        <p14:creationId xmlns:p14="http://schemas.microsoft.com/office/powerpoint/2010/main" val="778123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idx="4294967295"/>
          </p:nvPr>
        </p:nvSpPr>
        <p:spPr>
          <a:xfrm>
            <a:off x="2133600" y="758825"/>
            <a:ext cx="10058400" cy="3892550"/>
          </a:xfrm>
        </p:spPr>
        <p:txBody>
          <a:bodyPr anchor="ctr">
            <a:normAutofit/>
          </a:bodyPr>
          <a:lstStyle/>
          <a:p>
            <a:pPr lvl="0"/>
            <a:r>
              <a:rPr lang="en-US" sz="4800" dirty="0">
                <a:solidFill>
                  <a:srgbClr val="FFFFFF"/>
                </a:solidFill>
                <a:latin typeface="Modern Love Caps" panose="04070805081001020A01" pitchFamily="82" charset="0"/>
              </a:rPr>
              <a:t>Without Data, You’re just another person with an opinion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4294967295"/>
          </p:nvPr>
        </p:nvSpPr>
        <p:spPr>
          <a:xfrm>
            <a:off x="2133600" y="5224463"/>
            <a:ext cx="10058400" cy="1143000"/>
          </a:xfrm>
        </p:spPr>
        <p:txBody>
          <a:bodyPr>
            <a:normAutofit/>
          </a:bodyPr>
          <a:lstStyle/>
          <a:p>
            <a:r>
              <a:rPr lang="en-US" dirty="0">
                <a:solidFill>
                  <a:srgbClr val="FFFFFF"/>
                </a:solidFill>
                <a:latin typeface="Modern Love Caps" panose="04070805081001020A01" pitchFamily="82" charset="0"/>
              </a:rPr>
              <a:t>- w. Edwards </a:t>
            </a:r>
            <a:r>
              <a:rPr lang="en-US" dirty="0" err="1">
                <a:solidFill>
                  <a:srgbClr val="FFFFFF"/>
                </a:solidFill>
                <a:latin typeface="Modern Love Caps" panose="04070805081001020A01" pitchFamily="82" charset="0"/>
              </a:rPr>
              <a:t>deming</a:t>
            </a:r>
            <a:endParaRPr lang="en-US" dirty="0">
              <a:solidFill>
                <a:srgbClr val="FFFFFF"/>
              </a:solidFill>
              <a:latin typeface="Modern Love Caps" panose="04070805081001020A01" pitchFamily="82" charset="0"/>
            </a:endParaRPr>
          </a:p>
        </p:txBody>
      </p:sp>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C9A6-0C6C-43AB-BB79-62740CF4B8EB}"/>
              </a:ext>
            </a:extLst>
          </p:cNvPr>
          <p:cNvSpPr>
            <a:spLocks noGrp="1"/>
          </p:cNvSpPr>
          <p:nvPr>
            <p:ph type="title"/>
          </p:nvPr>
        </p:nvSpPr>
        <p:spPr/>
        <p:txBody>
          <a:bodyPr/>
          <a:lstStyle/>
          <a:p>
            <a:r>
              <a:rPr lang="en-GB" dirty="0">
                <a:solidFill>
                  <a:schemeClr val="tx1"/>
                </a:solidFill>
                <a:latin typeface="Modern Love Caps" panose="020B0604020202020204" pitchFamily="82" charset="0"/>
                <a:cs typeface="Aldhabi" panose="01000000000000000000" pitchFamily="2" charset="-78"/>
              </a:rPr>
              <a:t>The Problem</a:t>
            </a:r>
            <a:endParaRPr lang="en-NG" dirty="0">
              <a:solidFill>
                <a:schemeClr val="tx1"/>
              </a:solidFill>
              <a:latin typeface="Modern Love Caps" panose="020B0604020202020204" pitchFamily="82" charset="0"/>
              <a:cs typeface="Aldhabi" panose="01000000000000000000" pitchFamily="2" charset="-78"/>
            </a:endParaRPr>
          </a:p>
        </p:txBody>
      </p:sp>
      <p:sp>
        <p:nvSpPr>
          <p:cNvPr id="3" name="Content Placeholder 2">
            <a:extLst>
              <a:ext uri="{FF2B5EF4-FFF2-40B4-BE49-F238E27FC236}">
                <a16:creationId xmlns:a16="http://schemas.microsoft.com/office/drawing/2014/main" id="{6F88B6F0-45F1-491E-BB09-BEBDEBC282E8}"/>
              </a:ext>
            </a:extLst>
          </p:cNvPr>
          <p:cNvSpPr>
            <a:spLocks noGrp="1"/>
          </p:cNvSpPr>
          <p:nvPr>
            <p:ph idx="1"/>
          </p:nvPr>
        </p:nvSpPr>
        <p:spPr/>
        <p:txBody>
          <a:bodyPr/>
          <a:lstStyle/>
          <a:p>
            <a:r>
              <a:rPr lang="en-GB" dirty="0" err="1">
                <a:solidFill>
                  <a:schemeClr val="tx1"/>
                </a:solidFill>
                <a:latin typeface="Modern Love Caps" panose="04070805081001020A01" pitchFamily="82" charset="0"/>
              </a:rPr>
              <a:t>Yahuza</a:t>
            </a:r>
            <a:r>
              <a:rPr lang="en-GB" dirty="0">
                <a:solidFill>
                  <a:schemeClr val="tx1"/>
                </a:solidFill>
                <a:latin typeface="Modern Love Caps" panose="04070805081001020A01" pitchFamily="82" charset="0"/>
              </a:rPr>
              <a:t> </a:t>
            </a:r>
            <a:r>
              <a:rPr lang="en-GB" dirty="0" err="1">
                <a:solidFill>
                  <a:schemeClr val="tx1"/>
                </a:solidFill>
                <a:latin typeface="Modern Love Caps" panose="04070805081001020A01" pitchFamily="82" charset="0"/>
              </a:rPr>
              <a:t>Suya</a:t>
            </a:r>
            <a:r>
              <a:rPr lang="en-GB" dirty="0">
                <a:solidFill>
                  <a:schemeClr val="tx1"/>
                </a:solidFill>
                <a:latin typeface="Modern Love Caps" panose="04070805081001020A01" pitchFamily="82" charset="0"/>
              </a:rPr>
              <a:t> wants to open a new branch of their Nigerian-style barbeque chicken and beef in Toronto.</a:t>
            </a:r>
          </a:p>
          <a:p>
            <a:r>
              <a:rPr lang="en-GB" dirty="0">
                <a:solidFill>
                  <a:schemeClr val="tx1"/>
                </a:solidFill>
                <a:latin typeface="Modern Love Caps" panose="04070805081001020A01" pitchFamily="82" charset="0"/>
              </a:rPr>
              <a:t>They want to eliminate the  likelihood of failure as much as possible.</a:t>
            </a:r>
          </a:p>
          <a:p>
            <a:r>
              <a:rPr lang="en-GB" dirty="0">
                <a:solidFill>
                  <a:schemeClr val="tx1"/>
                </a:solidFill>
                <a:latin typeface="Modern Love Caps" panose="04070805081001020A01" pitchFamily="82" charset="0"/>
              </a:rPr>
              <a:t>They are clear about their factors for success</a:t>
            </a:r>
          </a:p>
          <a:p>
            <a:r>
              <a:rPr lang="en-GB" dirty="0">
                <a:solidFill>
                  <a:schemeClr val="tx1"/>
                </a:solidFill>
                <a:latin typeface="Modern Love Caps" panose="04070805081001020A01" pitchFamily="82" charset="0"/>
              </a:rPr>
              <a:t>1. Safety and Security</a:t>
            </a:r>
          </a:p>
          <a:p>
            <a:r>
              <a:rPr lang="en-GB" dirty="0">
                <a:solidFill>
                  <a:schemeClr val="tx1"/>
                </a:solidFill>
                <a:latin typeface="Modern Love Caps" panose="04070805081001020A01" pitchFamily="82" charset="0"/>
              </a:rPr>
              <a:t>2. Income within pricing market</a:t>
            </a:r>
          </a:p>
          <a:p>
            <a:r>
              <a:rPr lang="en-GB" dirty="0">
                <a:solidFill>
                  <a:schemeClr val="tx1"/>
                </a:solidFill>
                <a:latin typeface="Modern Love Caps" panose="04070805081001020A01" pitchFamily="82" charset="0"/>
              </a:rPr>
              <a:t>3. Close to transportation stations- due to immigrant community presence</a:t>
            </a:r>
          </a:p>
        </p:txBody>
      </p:sp>
    </p:spTree>
    <p:extLst>
      <p:ext uri="{BB962C8B-B14F-4D97-AF65-F5344CB8AC3E}">
        <p14:creationId xmlns:p14="http://schemas.microsoft.com/office/powerpoint/2010/main" val="3936935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0671-7C00-4A9D-B1F9-B9AEF47DBF3C}"/>
              </a:ext>
            </a:extLst>
          </p:cNvPr>
          <p:cNvSpPr>
            <a:spLocks noGrp="1"/>
          </p:cNvSpPr>
          <p:nvPr>
            <p:ph type="title"/>
          </p:nvPr>
        </p:nvSpPr>
        <p:spPr/>
        <p:txBody>
          <a:bodyPr/>
          <a:lstStyle/>
          <a:p>
            <a:r>
              <a:rPr lang="en-GB" dirty="0">
                <a:solidFill>
                  <a:schemeClr val="tx1"/>
                </a:solidFill>
                <a:latin typeface="Modern Love Caps" panose="04070805081001020A01" pitchFamily="82" charset="0"/>
              </a:rPr>
              <a:t>My proposed solution</a:t>
            </a:r>
            <a:endParaRPr lang="en-NG" dirty="0">
              <a:solidFill>
                <a:schemeClr val="tx1"/>
              </a:solidFill>
              <a:latin typeface="Modern Love Caps" panose="04070805081001020A01" pitchFamily="82" charset="0"/>
            </a:endParaRPr>
          </a:p>
        </p:txBody>
      </p:sp>
      <p:sp>
        <p:nvSpPr>
          <p:cNvPr id="3" name="Content Placeholder 2">
            <a:extLst>
              <a:ext uri="{FF2B5EF4-FFF2-40B4-BE49-F238E27FC236}">
                <a16:creationId xmlns:a16="http://schemas.microsoft.com/office/drawing/2014/main" id="{9CE640E6-F640-4387-A6A2-48976152DAB1}"/>
              </a:ext>
            </a:extLst>
          </p:cNvPr>
          <p:cNvSpPr>
            <a:spLocks noGrp="1"/>
          </p:cNvSpPr>
          <p:nvPr>
            <p:ph idx="1"/>
          </p:nvPr>
        </p:nvSpPr>
        <p:spPr/>
        <p:txBody>
          <a:bodyPr/>
          <a:lstStyle/>
          <a:p>
            <a:r>
              <a:rPr lang="en-GB" dirty="0">
                <a:solidFill>
                  <a:schemeClr val="tx1"/>
                </a:solidFill>
                <a:latin typeface="Modern Love Caps" panose="04070805081001020A01" pitchFamily="82" charset="0"/>
              </a:rPr>
              <a:t>1. Get the data on the various neighbourhoods</a:t>
            </a:r>
          </a:p>
          <a:p>
            <a:r>
              <a:rPr lang="en-GB" dirty="0">
                <a:solidFill>
                  <a:schemeClr val="tx1"/>
                </a:solidFill>
                <a:latin typeface="Modern Love Caps" panose="04070805081001020A01" pitchFamily="82" charset="0"/>
              </a:rPr>
              <a:t>2. Compare them against  others</a:t>
            </a:r>
          </a:p>
          <a:p>
            <a:r>
              <a:rPr lang="en-GB" dirty="0">
                <a:solidFill>
                  <a:schemeClr val="tx1"/>
                </a:solidFill>
                <a:latin typeface="Modern Love Caps" panose="04070805081001020A01" pitchFamily="82" charset="0"/>
              </a:rPr>
              <a:t>3. Pick out the neighbourhoods that meet this criteria most</a:t>
            </a:r>
          </a:p>
          <a:p>
            <a:r>
              <a:rPr lang="en-GB" dirty="0">
                <a:solidFill>
                  <a:schemeClr val="tx1"/>
                </a:solidFill>
                <a:latin typeface="Modern Love Caps" panose="04070805081001020A01" pitchFamily="82" charset="0"/>
              </a:rPr>
              <a:t>4. Pick out the neighbourhood that satisfies these conditions and is supported by research</a:t>
            </a:r>
            <a:endParaRPr lang="en-NG" dirty="0">
              <a:solidFill>
                <a:schemeClr val="tx1"/>
              </a:solidFill>
              <a:latin typeface="Modern Love Caps" panose="04070805081001020A01" pitchFamily="82" charset="0"/>
            </a:endParaRPr>
          </a:p>
        </p:txBody>
      </p:sp>
    </p:spTree>
    <p:extLst>
      <p:ext uri="{BB962C8B-B14F-4D97-AF65-F5344CB8AC3E}">
        <p14:creationId xmlns:p14="http://schemas.microsoft.com/office/powerpoint/2010/main" val="3599001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D6E0-E670-4B16-8F9B-5A9229C4CD83}"/>
              </a:ext>
            </a:extLst>
          </p:cNvPr>
          <p:cNvSpPr>
            <a:spLocks noGrp="1"/>
          </p:cNvSpPr>
          <p:nvPr>
            <p:ph type="title"/>
          </p:nvPr>
        </p:nvSpPr>
        <p:spPr/>
        <p:txBody>
          <a:bodyPr/>
          <a:lstStyle/>
          <a:p>
            <a:r>
              <a:rPr lang="en-GB" dirty="0">
                <a:solidFill>
                  <a:schemeClr val="tx1"/>
                </a:solidFill>
                <a:latin typeface="Modern Love Caps" panose="04070805081001020A01" pitchFamily="82" charset="0"/>
              </a:rPr>
              <a:t>Data</a:t>
            </a:r>
            <a:endParaRPr lang="en-NG" dirty="0">
              <a:solidFill>
                <a:schemeClr val="tx1"/>
              </a:solidFill>
              <a:latin typeface="Modern Love Caps" panose="04070805081001020A01" pitchFamily="82" charset="0"/>
            </a:endParaRPr>
          </a:p>
        </p:txBody>
      </p:sp>
      <p:sp>
        <p:nvSpPr>
          <p:cNvPr id="3" name="Content Placeholder 2">
            <a:extLst>
              <a:ext uri="{FF2B5EF4-FFF2-40B4-BE49-F238E27FC236}">
                <a16:creationId xmlns:a16="http://schemas.microsoft.com/office/drawing/2014/main" id="{F66F6A26-6B76-4915-8FA0-87D94C6F89EE}"/>
              </a:ext>
            </a:extLst>
          </p:cNvPr>
          <p:cNvSpPr>
            <a:spLocks noGrp="1"/>
          </p:cNvSpPr>
          <p:nvPr>
            <p:ph idx="1"/>
          </p:nvPr>
        </p:nvSpPr>
        <p:spPr/>
        <p:txBody>
          <a:bodyPr/>
          <a:lstStyle/>
          <a:p>
            <a:r>
              <a:rPr lang="en-GB" dirty="0">
                <a:solidFill>
                  <a:schemeClr val="tx1"/>
                </a:solidFill>
                <a:latin typeface="Modern Love Caps" panose="04070805081001020A01" pitchFamily="82" charset="0"/>
              </a:rPr>
              <a:t>1. Crime Data</a:t>
            </a:r>
          </a:p>
          <a:p>
            <a:r>
              <a:rPr lang="en-GB" dirty="0">
                <a:solidFill>
                  <a:schemeClr val="tx1"/>
                </a:solidFill>
                <a:latin typeface="Modern Love Caps" panose="04070805081001020A01" pitchFamily="82" charset="0"/>
              </a:rPr>
              <a:t>2. Income Data</a:t>
            </a:r>
          </a:p>
          <a:p>
            <a:r>
              <a:rPr lang="en-GB" dirty="0">
                <a:solidFill>
                  <a:schemeClr val="tx1"/>
                </a:solidFill>
                <a:latin typeface="Modern Love Caps" panose="04070805081001020A01" pitchFamily="82" charset="0"/>
              </a:rPr>
              <a:t>3. Transportation station data</a:t>
            </a:r>
          </a:p>
          <a:p>
            <a:r>
              <a:rPr lang="en-GB" dirty="0">
                <a:solidFill>
                  <a:schemeClr val="tx1"/>
                </a:solidFill>
                <a:latin typeface="Modern Love Caps" panose="04070805081001020A01" pitchFamily="82" charset="0"/>
              </a:rPr>
              <a:t>4.Toronto postal codes, neighbourhoods and coordinates data</a:t>
            </a:r>
          </a:p>
          <a:p>
            <a:r>
              <a:rPr lang="en-GB" dirty="0">
                <a:solidFill>
                  <a:schemeClr val="tx1"/>
                </a:solidFill>
                <a:latin typeface="Modern Love Caps" panose="04070805081001020A01" pitchFamily="82" charset="0"/>
              </a:rPr>
              <a:t>5. Foursquare Data</a:t>
            </a:r>
            <a:endParaRPr lang="en-NG" dirty="0">
              <a:solidFill>
                <a:schemeClr val="tx1"/>
              </a:solidFill>
              <a:latin typeface="Modern Love Caps" panose="04070805081001020A01" pitchFamily="82" charset="0"/>
            </a:endParaRPr>
          </a:p>
        </p:txBody>
      </p:sp>
    </p:spTree>
    <p:extLst>
      <p:ext uri="{BB962C8B-B14F-4D97-AF65-F5344CB8AC3E}">
        <p14:creationId xmlns:p14="http://schemas.microsoft.com/office/powerpoint/2010/main" val="3848396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46EE-58F6-4912-AD99-4C54452B0A74}"/>
              </a:ext>
            </a:extLst>
          </p:cNvPr>
          <p:cNvSpPr>
            <a:spLocks noGrp="1"/>
          </p:cNvSpPr>
          <p:nvPr>
            <p:ph type="title"/>
          </p:nvPr>
        </p:nvSpPr>
        <p:spPr/>
        <p:txBody>
          <a:bodyPr/>
          <a:lstStyle/>
          <a:p>
            <a:r>
              <a:rPr lang="en-GB" dirty="0">
                <a:solidFill>
                  <a:schemeClr val="tx1"/>
                </a:solidFill>
                <a:latin typeface="Modern Love Caps" panose="04070805081001020A01" pitchFamily="82" charset="0"/>
              </a:rPr>
              <a:t>Tools</a:t>
            </a:r>
            <a:endParaRPr lang="en-NG" dirty="0">
              <a:solidFill>
                <a:schemeClr val="tx1"/>
              </a:solidFill>
              <a:latin typeface="Modern Love Caps" panose="04070805081001020A01" pitchFamily="82" charset="0"/>
            </a:endParaRPr>
          </a:p>
        </p:txBody>
      </p:sp>
      <p:sp>
        <p:nvSpPr>
          <p:cNvPr id="3" name="Content Placeholder 2">
            <a:extLst>
              <a:ext uri="{FF2B5EF4-FFF2-40B4-BE49-F238E27FC236}">
                <a16:creationId xmlns:a16="http://schemas.microsoft.com/office/drawing/2014/main" id="{3486B385-A40F-4276-B488-453867C739B8}"/>
              </a:ext>
            </a:extLst>
          </p:cNvPr>
          <p:cNvSpPr>
            <a:spLocks noGrp="1"/>
          </p:cNvSpPr>
          <p:nvPr>
            <p:ph idx="1"/>
          </p:nvPr>
        </p:nvSpPr>
        <p:spPr/>
        <p:txBody>
          <a:bodyPr/>
          <a:lstStyle/>
          <a:p>
            <a:r>
              <a:rPr lang="en-GB" dirty="0">
                <a:solidFill>
                  <a:schemeClr val="tx1"/>
                </a:solidFill>
                <a:latin typeface="Modern Love Caps" panose="04070805081001020A01" pitchFamily="82" charset="0"/>
              </a:rPr>
              <a:t>1. </a:t>
            </a:r>
            <a:r>
              <a:rPr lang="en-GB" dirty="0" err="1">
                <a:solidFill>
                  <a:schemeClr val="tx1"/>
                </a:solidFill>
                <a:latin typeface="Modern Love Caps" panose="04070805081001020A01" pitchFamily="82" charset="0"/>
              </a:rPr>
              <a:t>Dataframes</a:t>
            </a:r>
            <a:endParaRPr lang="en-GB" dirty="0">
              <a:solidFill>
                <a:schemeClr val="tx1"/>
              </a:solidFill>
              <a:latin typeface="Modern Love Caps" panose="04070805081001020A01" pitchFamily="82" charset="0"/>
            </a:endParaRPr>
          </a:p>
          <a:p>
            <a:r>
              <a:rPr lang="en-GB" dirty="0">
                <a:solidFill>
                  <a:schemeClr val="tx1"/>
                </a:solidFill>
                <a:latin typeface="Modern Love Caps" panose="04070805081001020A01" pitchFamily="82" charset="0"/>
              </a:rPr>
              <a:t>2. Maps</a:t>
            </a:r>
          </a:p>
          <a:p>
            <a:r>
              <a:rPr lang="en-GB" dirty="0">
                <a:solidFill>
                  <a:schemeClr val="tx1"/>
                </a:solidFill>
                <a:latin typeface="Modern Love Caps" panose="04070805081001020A01" pitchFamily="82" charset="0"/>
              </a:rPr>
              <a:t>3. Foursquare API</a:t>
            </a:r>
          </a:p>
          <a:p>
            <a:r>
              <a:rPr lang="en-GB" dirty="0">
                <a:solidFill>
                  <a:schemeClr val="tx1"/>
                </a:solidFill>
                <a:latin typeface="Modern Love Caps" panose="04070805081001020A01" pitchFamily="82" charset="0"/>
              </a:rPr>
              <a:t>4. CSV Tables</a:t>
            </a:r>
          </a:p>
          <a:p>
            <a:endParaRPr lang="en-NG" dirty="0"/>
          </a:p>
        </p:txBody>
      </p:sp>
    </p:spTree>
    <p:extLst>
      <p:ext uri="{BB962C8B-B14F-4D97-AF65-F5344CB8AC3E}">
        <p14:creationId xmlns:p14="http://schemas.microsoft.com/office/powerpoint/2010/main" val="195694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306F-0BF2-4FCE-90DC-3396B01D8FE4}"/>
              </a:ext>
            </a:extLst>
          </p:cNvPr>
          <p:cNvSpPr>
            <a:spLocks noGrp="1"/>
          </p:cNvSpPr>
          <p:nvPr>
            <p:ph type="title"/>
          </p:nvPr>
        </p:nvSpPr>
        <p:spPr/>
        <p:txBody>
          <a:bodyPr/>
          <a:lstStyle/>
          <a:p>
            <a:r>
              <a:rPr lang="en-GB" dirty="0">
                <a:solidFill>
                  <a:schemeClr val="tx1"/>
                </a:solidFill>
                <a:latin typeface="Modern Love Caps" panose="04070805081001020A01" pitchFamily="82" charset="0"/>
              </a:rPr>
              <a:t>Python </a:t>
            </a:r>
            <a:r>
              <a:rPr lang="en-GB" dirty="0" err="1">
                <a:solidFill>
                  <a:schemeClr val="tx1"/>
                </a:solidFill>
                <a:latin typeface="Modern Love Caps" panose="04070805081001020A01" pitchFamily="82" charset="0"/>
              </a:rPr>
              <a:t>Libraries,Functions</a:t>
            </a:r>
            <a:r>
              <a:rPr lang="en-GB" dirty="0">
                <a:solidFill>
                  <a:schemeClr val="tx1"/>
                </a:solidFill>
                <a:latin typeface="Modern Love Caps" panose="04070805081001020A01" pitchFamily="82" charset="0"/>
              </a:rPr>
              <a:t> and Techniques Used</a:t>
            </a:r>
            <a:endParaRPr lang="en-NG" dirty="0">
              <a:solidFill>
                <a:schemeClr val="tx1"/>
              </a:solidFill>
              <a:latin typeface="Modern Love Caps" panose="04070805081001020A01" pitchFamily="82" charset="0"/>
            </a:endParaRPr>
          </a:p>
        </p:txBody>
      </p:sp>
      <p:sp>
        <p:nvSpPr>
          <p:cNvPr id="3" name="Content Placeholder 2">
            <a:extLst>
              <a:ext uri="{FF2B5EF4-FFF2-40B4-BE49-F238E27FC236}">
                <a16:creationId xmlns:a16="http://schemas.microsoft.com/office/drawing/2014/main" id="{AB1E2E07-8E8C-4B37-BFC9-CA04EE4EB0FF}"/>
              </a:ext>
            </a:extLst>
          </p:cNvPr>
          <p:cNvSpPr>
            <a:spLocks noGrp="1"/>
          </p:cNvSpPr>
          <p:nvPr>
            <p:ph idx="1"/>
          </p:nvPr>
        </p:nvSpPr>
        <p:spPr/>
        <p:txBody>
          <a:bodyPr/>
          <a:lstStyle/>
          <a:p>
            <a:r>
              <a:rPr lang="en-GB" dirty="0">
                <a:solidFill>
                  <a:schemeClr val="tx1"/>
                </a:solidFill>
                <a:latin typeface="Modern Love Caps" panose="04070805081001020A01" pitchFamily="82" charset="0"/>
              </a:rPr>
              <a:t>1 NumPy for computation</a:t>
            </a:r>
          </a:p>
          <a:p>
            <a:r>
              <a:rPr lang="en-GB" dirty="0">
                <a:solidFill>
                  <a:schemeClr val="tx1"/>
                </a:solidFill>
                <a:latin typeface="Modern Love Caps" panose="04070805081001020A01" pitchFamily="82" charset="0"/>
              </a:rPr>
              <a:t>2. Folium for building maps</a:t>
            </a:r>
          </a:p>
          <a:p>
            <a:r>
              <a:rPr lang="en-GB" dirty="0">
                <a:solidFill>
                  <a:schemeClr val="tx1"/>
                </a:solidFill>
                <a:latin typeface="Modern Love Caps" panose="04070805081001020A01" pitchFamily="82" charset="0"/>
              </a:rPr>
              <a:t>3. Pandas for handling </a:t>
            </a:r>
            <a:r>
              <a:rPr lang="en-GB" dirty="0" err="1">
                <a:solidFill>
                  <a:schemeClr val="tx1"/>
                </a:solidFill>
                <a:latin typeface="Modern Love Caps" panose="04070805081001020A01" pitchFamily="82" charset="0"/>
              </a:rPr>
              <a:t>dataframes</a:t>
            </a:r>
            <a:endParaRPr lang="en-GB" dirty="0">
              <a:solidFill>
                <a:schemeClr val="tx1"/>
              </a:solidFill>
              <a:latin typeface="Modern Love Caps" panose="04070805081001020A01" pitchFamily="82" charset="0"/>
            </a:endParaRPr>
          </a:p>
          <a:p>
            <a:r>
              <a:rPr lang="en-GB" dirty="0">
                <a:solidFill>
                  <a:schemeClr val="tx1"/>
                </a:solidFill>
                <a:latin typeface="Modern Love Caps" panose="04070805081001020A01" pitchFamily="82" charset="0"/>
              </a:rPr>
              <a:t>4. </a:t>
            </a:r>
            <a:r>
              <a:rPr lang="en-GB" dirty="0" err="1">
                <a:solidFill>
                  <a:schemeClr val="tx1"/>
                </a:solidFill>
                <a:latin typeface="Modern Love Caps" panose="04070805081001020A01" pitchFamily="82" charset="0"/>
              </a:rPr>
              <a:t>BeautifulSoup</a:t>
            </a:r>
            <a:r>
              <a:rPr lang="en-GB" dirty="0">
                <a:solidFill>
                  <a:schemeClr val="tx1"/>
                </a:solidFill>
                <a:latin typeface="Modern Love Caps" panose="04070805081001020A01" pitchFamily="82" charset="0"/>
              </a:rPr>
              <a:t> for scraping websites for data </a:t>
            </a:r>
          </a:p>
          <a:p>
            <a:r>
              <a:rPr lang="en-GB" dirty="0">
                <a:solidFill>
                  <a:schemeClr val="tx1"/>
                </a:solidFill>
                <a:latin typeface="Modern Love Caps" panose="04070805081001020A01" pitchFamily="82" charset="0"/>
              </a:rPr>
              <a:t>5. Requests for getting results</a:t>
            </a:r>
          </a:p>
          <a:p>
            <a:r>
              <a:rPr lang="en-GB" dirty="0">
                <a:solidFill>
                  <a:schemeClr val="tx1"/>
                </a:solidFill>
                <a:latin typeface="Modern Love Caps" panose="04070805081001020A01" pitchFamily="82" charset="0"/>
              </a:rPr>
              <a:t>6. </a:t>
            </a:r>
            <a:r>
              <a:rPr lang="en-GB" dirty="0" err="1">
                <a:solidFill>
                  <a:schemeClr val="tx1"/>
                </a:solidFill>
                <a:latin typeface="Modern Love Caps" panose="04070805081001020A01" pitchFamily="82" charset="0"/>
              </a:rPr>
              <a:t>Geopy</a:t>
            </a:r>
            <a:r>
              <a:rPr lang="en-GB" dirty="0">
                <a:solidFill>
                  <a:schemeClr val="tx1"/>
                </a:solidFill>
                <a:latin typeface="Modern Love Caps" panose="04070805081001020A01" pitchFamily="82" charset="0"/>
              </a:rPr>
              <a:t> for handling location data</a:t>
            </a:r>
          </a:p>
          <a:p>
            <a:r>
              <a:rPr lang="en-GB" dirty="0">
                <a:solidFill>
                  <a:schemeClr val="tx1"/>
                </a:solidFill>
                <a:latin typeface="Modern Love Caps" panose="04070805081001020A01" pitchFamily="82" charset="0"/>
              </a:rPr>
              <a:t>7. </a:t>
            </a:r>
            <a:r>
              <a:rPr lang="en-GB" dirty="0" err="1">
                <a:solidFill>
                  <a:schemeClr val="tx1"/>
                </a:solidFill>
                <a:latin typeface="Modern Love Caps" panose="04070805081001020A01" pitchFamily="82" charset="0"/>
              </a:rPr>
              <a:t>sklearn</a:t>
            </a:r>
            <a:r>
              <a:rPr lang="en-GB" dirty="0">
                <a:solidFill>
                  <a:schemeClr val="tx1"/>
                </a:solidFill>
                <a:latin typeface="Modern Love Caps" panose="04070805081001020A01" pitchFamily="82" charset="0"/>
              </a:rPr>
              <a:t> for k-means clustering</a:t>
            </a:r>
            <a:endParaRPr lang="en-NG" dirty="0">
              <a:solidFill>
                <a:schemeClr val="tx1"/>
              </a:solidFill>
              <a:latin typeface="Modern Love Caps" panose="04070805081001020A01" pitchFamily="82" charset="0"/>
            </a:endParaRPr>
          </a:p>
        </p:txBody>
      </p:sp>
    </p:spTree>
    <p:extLst>
      <p:ext uri="{BB962C8B-B14F-4D97-AF65-F5344CB8AC3E}">
        <p14:creationId xmlns:p14="http://schemas.microsoft.com/office/powerpoint/2010/main" val="60801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577F-B199-4A61-A682-092FE54CDE99}"/>
              </a:ext>
            </a:extLst>
          </p:cNvPr>
          <p:cNvSpPr>
            <a:spLocks noGrp="1"/>
          </p:cNvSpPr>
          <p:nvPr>
            <p:ph type="title"/>
          </p:nvPr>
        </p:nvSpPr>
        <p:spPr>
          <a:xfrm>
            <a:off x="1097280" y="263529"/>
            <a:ext cx="10058400" cy="1450757"/>
          </a:xfrm>
        </p:spPr>
        <p:txBody>
          <a:bodyPr/>
          <a:lstStyle/>
          <a:p>
            <a:r>
              <a:rPr lang="en-GB" dirty="0">
                <a:solidFill>
                  <a:schemeClr val="tx1"/>
                </a:solidFill>
                <a:latin typeface="Modern Love Caps" panose="04070805081001020A01" pitchFamily="82" charset="0"/>
              </a:rPr>
              <a:t>Sources of Data</a:t>
            </a:r>
            <a:endParaRPr lang="en-NG" dirty="0">
              <a:solidFill>
                <a:schemeClr val="tx1"/>
              </a:solidFill>
              <a:latin typeface="Modern Love Caps" panose="04070805081001020A01" pitchFamily="82" charset="0"/>
            </a:endParaRPr>
          </a:p>
        </p:txBody>
      </p:sp>
      <p:sp>
        <p:nvSpPr>
          <p:cNvPr id="3" name="Content Placeholder 2">
            <a:extLst>
              <a:ext uri="{FF2B5EF4-FFF2-40B4-BE49-F238E27FC236}">
                <a16:creationId xmlns:a16="http://schemas.microsoft.com/office/drawing/2014/main" id="{9B5E1EC3-2144-4A5C-9E27-318EE8725B3D}"/>
              </a:ext>
            </a:extLst>
          </p:cNvPr>
          <p:cNvSpPr>
            <a:spLocks noGrp="1"/>
          </p:cNvSpPr>
          <p:nvPr>
            <p:ph idx="1"/>
          </p:nvPr>
        </p:nvSpPr>
        <p:spPr/>
        <p:txBody>
          <a:bodyPr>
            <a:normAutofit fontScale="47500" lnSpcReduction="20000"/>
          </a:bodyPr>
          <a:lstStyle/>
          <a:p>
            <a:r>
              <a:rPr lang="en-GB" sz="4300" dirty="0">
                <a:solidFill>
                  <a:schemeClr val="tx1"/>
                </a:solidFill>
                <a:latin typeface="Modern Love Caps" panose="04070805081001020A01" pitchFamily="82" charset="0"/>
              </a:rPr>
              <a:t>Sources</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General Toronto data was obtained from</a:t>
            </a:r>
            <a:endParaRPr lang="en-NG" sz="4300" dirty="0">
              <a:solidFill>
                <a:schemeClr val="tx1"/>
              </a:solidFill>
              <a:latin typeface="Modern Love Caps" panose="04070805081001020A01" pitchFamily="82" charset="0"/>
            </a:endParaRPr>
          </a:p>
          <a:p>
            <a:r>
              <a:rPr lang="en-GB" sz="4300" u="sng" dirty="0">
                <a:solidFill>
                  <a:schemeClr val="tx1"/>
                </a:solidFill>
                <a:latin typeface="Modern Love Caps" panose="04070805081001020A01" pitchFamily="82" charset="0"/>
                <a:hlinkClick r:id="rId2">
                  <a:extLst>
                    <a:ext uri="{A12FA001-AC4F-418D-AE19-62706E023703}">
                      <ahyp:hlinkClr xmlns:ahyp="http://schemas.microsoft.com/office/drawing/2018/hyperlinkcolor" val="tx"/>
                    </a:ext>
                  </a:extLst>
                </a:hlinkClick>
              </a:rPr>
              <a:t>https://en.wikipedia.org/wiki/List_of_postal_codes_of_Canada:_M</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 </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The demographic data was obtained from </a:t>
            </a:r>
            <a:r>
              <a:rPr lang="en-GB" sz="4300" u="sng" dirty="0">
                <a:solidFill>
                  <a:schemeClr val="tx1"/>
                </a:solidFill>
                <a:latin typeface="Modern Love Caps" panose="04070805081001020A01" pitchFamily="82" charset="0"/>
                <a:hlinkClick r:id="rId3">
                  <a:extLst>
                    <a:ext uri="{A12FA001-AC4F-418D-AE19-62706E023703}">
                      <ahyp:hlinkClr xmlns:ahyp="http://schemas.microsoft.com/office/drawing/2018/hyperlinkcolor" val="tx"/>
                    </a:ext>
                  </a:extLst>
                </a:hlinkClick>
              </a:rPr>
              <a:t>https://en.wikipedia.org/wiki/Demographics_of_Toronto_neighbourhoods</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 </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The crime data was obtained from    </a:t>
            </a:r>
            <a:r>
              <a:rPr lang="en-GB" sz="4300" u="sng" dirty="0">
                <a:solidFill>
                  <a:schemeClr val="tx1"/>
                </a:solidFill>
                <a:latin typeface="Modern Love Caps" panose="04070805081001020A01" pitchFamily="82" charset="0"/>
                <a:hlinkClick r:id="rId4">
                  <a:extLst>
                    <a:ext uri="{A12FA001-AC4F-418D-AE19-62706E023703}">
                      <ahyp:hlinkClr xmlns:ahyp="http://schemas.microsoft.com/office/drawing/2018/hyperlinkcolor" val="tx"/>
                    </a:ext>
                  </a:extLst>
                </a:hlinkClick>
              </a:rPr>
              <a:t>http://data.torontopolice.on.ca/datasets?q=crime</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 </a:t>
            </a:r>
            <a:endParaRPr lang="en-NG" sz="4300" dirty="0">
              <a:solidFill>
                <a:schemeClr val="tx1"/>
              </a:solidFill>
              <a:latin typeface="Modern Love Caps" panose="04070805081001020A01" pitchFamily="82" charset="0"/>
            </a:endParaRPr>
          </a:p>
          <a:p>
            <a:r>
              <a:rPr lang="en-GB" sz="4300" dirty="0">
                <a:solidFill>
                  <a:schemeClr val="tx1"/>
                </a:solidFill>
                <a:latin typeface="Modern Love Caps" panose="04070805081001020A01" pitchFamily="82" charset="0"/>
              </a:rPr>
              <a:t>The list of Metro stations was obtained from  </a:t>
            </a:r>
            <a:r>
              <a:rPr lang="en-GB" sz="4300" u="sng" dirty="0">
                <a:solidFill>
                  <a:schemeClr val="tx1"/>
                </a:solidFill>
                <a:latin typeface="Modern Love Caps" panose="04070805081001020A01" pitchFamily="82" charset="0"/>
                <a:hlinkClick r:id="rId5">
                  <a:extLst>
                    <a:ext uri="{A12FA001-AC4F-418D-AE19-62706E023703}">
                      <ahyp:hlinkClr xmlns:ahyp="http://schemas.microsoft.com/office/drawing/2018/hyperlinkcolor" val="tx"/>
                    </a:ext>
                  </a:extLst>
                </a:hlinkClick>
              </a:rPr>
              <a:t>https://en.wikipedia.org/wiki/List_of_Toronto_subway_stations</a:t>
            </a:r>
            <a:endParaRPr lang="en-NG" sz="4300" dirty="0">
              <a:solidFill>
                <a:schemeClr val="tx1"/>
              </a:solidFill>
              <a:latin typeface="Modern Love Caps" panose="04070805081001020A01" pitchFamily="82" charset="0"/>
            </a:endParaRPr>
          </a:p>
          <a:p>
            <a:endParaRPr lang="en-NG" dirty="0"/>
          </a:p>
        </p:txBody>
      </p:sp>
    </p:spTree>
    <p:extLst>
      <p:ext uri="{BB962C8B-B14F-4D97-AF65-F5344CB8AC3E}">
        <p14:creationId xmlns:p14="http://schemas.microsoft.com/office/powerpoint/2010/main" val="82908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0CB1-C172-4363-9E63-F39BE217F4E5}"/>
              </a:ext>
            </a:extLst>
          </p:cNvPr>
          <p:cNvSpPr>
            <a:spLocks noGrp="1"/>
          </p:cNvSpPr>
          <p:nvPr>
            <p:ph type="title"/>
          </p:nvPr>
        </p:nvSpPr>
        <p:spPr/>
        <p:txBody>
          <a:bodyPr/>
          <a:lstStyle/>
          <a:p>
            <a:r>
              <a:rPr lang="en-GB" dirty="0">
                <a:solidFill>
                  <a:schemeClr val="tx1"/>
                </a:solidFill>
                <a:latin typeface="Modern Love Caps" panose="04070805081001020A01" pitchFamily="82" charset="0"/>
              </a:rPr>
              <a:t>Methodology</a:t>
            </a:r>
            <a:endParaRPr lang="en-NG" dirty="0">
              <a:solidFill>
                <a:schemeClr val="tx1"/>
              </a:solidFill>
              <a:latin typeface="Modern Love Caps" panose="04070805081001020A01" pitchFamily="82" charset="0"/>
            </a:endParaRPr>
          </a:p>
        </p:txBody>
      </p:sp>
      <p:sp>
        <p:nvSpPr>
          <p:cNvPr id="3" name="Content Placeholder 2">
            <a:extLst>
              <a:ext uri="{FF2B5EF4-FFF2-40B4-BE49-F238E27FC236}">
                <a16:creationId xmlns:a16="http://schemas.microsoft.com/office/drawing/2014/main" id="{020F1C1E-E13F-4AC0-AC5A-6D1F59BA8C9D}"/>
              </a:ext>
            </a:extLst>
          </p:cNvPr>
          <p:cNvSpPr>
            <a:spLocks noGrp="1"/>
          </p:cNvSpPr>
          <p:nvPr>
            <p:ph idx="1"/>
          </p:nvPr>
        </p:nvSpPr>
        <p:spPr/>
        <p:txBody>
          <a:bodyPr/>
          <a:lstStyle/>
          <a:p>
            <a:r>
              <a:rPr lang="en-GB" dirty="0">
                <a:solidFill>
                  <a:schemeClr val="tx1"/>
                </a:solidFill>
                <a:latin typeface="Modern Love Caps" panose="04070805081001020A01" pitchFamily="82" charset="0"/>
              </a:rPr>
              <a:t>We first import all necessary libraries. We ignore libraries like folium and </a:t>
            </a:r>
            <a:r>
              <a:rPr lang="en-GB" dirty="0" err="1">
                <a:solidFill>
                  <a:schemeClr val="tx1"/>
                </a:solidFill>
                <a:latin typeface="Modern Love Caps" panose="04070805081001020A01" pitchFamily="82" charset="0"/>
              </a:rPr>
              <a:t>sklearn</a:t>
            </a:r>
            <a:r>
              <a:rPr lang="en-GB" dirty="0">
                <a:solidFill>
                  <a:schemeClr val="tx1"/>
                </a:solidFill>
                <a:latin typeface="Modern Love Caps" panose="04070805081001020A01" pitchFamily="82" charset="0"/>
              </a:rPr>
              <a:t> until we need them so that it does not slow down the processing</a:t>
            </a:r>
            <a:endParaRPr lang="en-NG" dirty="0">
              <a:solidFill>
                <a:schemeClr val="tx1"/>
              </a:solidFill>
              <a:latin typeface="Modern Love Caps" panose="04070805081001020A01" pitchFamily="82" charset="0"/>
            </a:endParaRPr>
          </a:p>
          <a:p>
            <a:r>
              <a:rPr lang="en-GB" dirty="0" err="1">
                <a:solidFill>
                  <a:schemeClr val="tx1"/>
                </a:solidFill>
                <a:latin typeface="Modern Love Caps" panose="04070805081001020A01" pitchFamily="82" charset="0"/>
              </a:rPr>
              <a:t>Neigbourhood</a:t>
            </a:r>
            <a:r>
              <a:rPr lang="en-GB" dirty="0">
                <a:solidFill>
                  <a:schemeClr val="tx1"/>
                </a:solidFill>
                <a:latin typeface="Modern Love Caps" panose="04070805081001020A01" pitchFamily="82" charset="0"/>
              </a:rPr>
              <a:t> Data- Scrape</a:t>
            </a:r>
            <a:endParaRPr lang="en-NG" dirty="0">
              <a:solidFill>
                <a:schemeClr val="tx1"/>
              </a:solidFill>
              <a:latin typeface="Modern Love Caps" panose="04070805081001020A01" pitchFamily="82" charset="0"/>
            </a:endParaRPr>
          </a:p>
          <a:p>
            <a:r>
              <a:rPr lang="en-GB" u="sng" dirty="0">
                <a:solidFill>
                  <a:schemeClr val="tx1"/>
                </a:solidFill>
                <a:latin typeface="Modern Love Caps" panose="04070805081001020A01" pitchFamily="82" charset="0"/>
                <a:hlinkClick r:id="rId2">
                  <a:extLst>
                    <a:ext uri="{A12FA001-AC4F-418D-AE19-62706E023703}">
                      <ahyp:hlinkClr xmlns:ahyp="http://schemas.microsoft.com/office/drawing/2018/hyperlinkcolor" val="tx"/>
                    </a:ext>
                  </a:extLst>
                </a:hlinkClick>
              </a:rPr>
              <a:t>https://en.wikipedia.org/wiki/List_of_postal_codes_of_Canada:_M</a:t>
            </a:r>
            <a:r>
              <a:rPr lang="en-GB" dirty="0">
                <a:solidFill>
                  <a:schemeClr val="tx1"/>
                </a:solidFill>
                <a:latin typeface="Modern Love Caps" panose="04070805081001020A01" pitchFamily="82" charset="0"/>
              </a:rPr>
              <a:t>. </a:t>
            </a:r>
          </a:p>
          <a:p>
            <a:endParaRPr lang="en-GB" dirty="0">
              <a:solidFill>
                <a:schemeClr val="tx1"/>
              </a:solidFill>
              <a:latin typeface="Modern Love Caps" panose="04070805081001020A01" pitchFamily="82" charset="0"/>
            </a:endParaRPr>
          </a:p>
          <a:p>
            <a:r>
              <a:rPr lang="en-GB" dirty="0">
                <a:solidFill>
                  <a:schemeClr val="tx1"/>
                </a:solidFill>
                <a:latin typeface="Modern Love Caps" panose="04070805081001020A01" pitchFamily="82" charset="0"/>
              </a:rPr>
              <a:t>The resulting </a:t>
            </a:r>
            <a:r>
              <a:rPr lang="en-GB" dirty="0" err="1">
                <a:solidFill>
                  <a:schemeClr val="tx1"/>
                </a:solidFill>
                <a:latin typeface="Modern Love Caps" panose="04070805081001020A01" pitchFamily="82" charset="0"/>
              </a:rPr>
              <a:t>dataframe</a:t>
            </a:r>
            <a:r>
              <a:rPr lang="en-GB" dirty="0">
                <a:solidFill>
                  <a:schemeClr val="tx1"/>
                </a:solidFill>
                <a:latin typeface="Modern Love Caps" panose="04070805081001020A01" pitchFamily="82" charset="0"/>
              </a:rPr>
              <a:t>:</a:t>
            </a:r>
            <a:endParaRPr lang="en-NG" dirty="0">
              <a:solidFill>
                <a:schemeClr val="tx1"/>
              </a:solidFill>
              <a:latin typeface="Modern Love Caps" panose="04070805081001020A01" pitchFamily="82" charset="0"/>
            </a:endParaRPr>
          </a:p>
          <a:p>
            <a:endParaRPr lang="en-NG" dirty="0"/>
          </a:p>
        </p:txBody>
      </p:sp>
    </p:spTree>
    <p:extLst>
      <p:ext uri="{BB962C8B-B14F-4D97-AF65-F5344CB8AC3E}">
        <p14:creationId xmlns:p14="http://schemas.microsoft.com/office/powerpoint/2010/main" val="201028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49E312-F707-44B4-ADAD-9C8946528D6F}"/>
              </a:ext>
            </a:extLst>
          </p:cNvPr>
          <p:cNvPicPr/>
          <p:nvPr/>
        </p:nvPicPr>
        <p:blipFill>
          <a:blip r:embed="rId2"/>
          <a:stretch>
            <a:fillRect/>
          </a:stretch>
        </p:blipFill>
        <p:spPr>
          <a:xfrm>
            <a:off x="0" y="623455"/>
            <a:ext cx="11409218" cy="5652654"/>
          </a:xfrm>
          <a:prstGeom prst="rect">
            <a:avLst/>
          </a:prstGeom>
        </p:spPr>
      </p:pic>
    </p:spTree>
    <p:extLst>
      <p:ext uri="{BB962C8B-B14F-4D97-AF65-F5344CB8AC3E}">
        <p14:creationId xmlns:p14="http://schemas.microsoft.com/office/powerpoint/2010/main" val="246387648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0</TotalTime>
  <Words>741</Words>
  <Application>Microsoft Office PowerPoint</Application>
  <PresentationFormat>Widescreen</PresentationFormat>
  <Paragraphs>86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Agency FB</vt:lpstr>
      <vt:lpstr>Arial</vt:lpstr>
      <vt:lpstr>Modern Love Caps</vt:lpstr>
      <vt:lpstr>Trebuchet MS</vt:lpstr>
      <vt:lpstr>Berlin</vt:lpstr>
      <vt:lpstr>Choosing The Best Neighbourhood for Nigerian Barbeque Business in Toronto</vt:lpstr>
      <vt:lpstr>The Problem</vt:lpstr>
      <vt:lpstr>My proposed solution</vt:lpstr>
      <vt:lpstr>Data</vt:lpstr>
      <vt:lpstr>Tools</vt:lpstr>
      <vt:lpstr>Python Libraries,Functions and Techniques Used</vt:lpstr>
      <vt:lpstr>Sources of Data</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Without Data, You’re just another person with an opinion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2020-02-10T14:40:35Z</dcterms:created>
  <dcterms:modified xsi:type="dcterms:W3CDTF">2020-02-11T10:17:24Z</dcterms:modified>
</cp:coreProperties>
</file>